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A27419-902E-41DC-7DD6-35B81572F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8A32615-E42E-7CD6-CCAB-9DF78B606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37F542-ECB8-12D8-DCFF-69158EA9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3E2A-3C47-48B1-89DB-8C1BB49B36D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84F849-8F5E-B862-E6C3-2C9E42BF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436D3C9-7BDF-0C31-6A22-7332F161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2B01-3EA4-4EED-8237-76FB3D5A8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4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F5A262-B3A4-7998-728C-0FF5F7EE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44610BF-B91A-1F9F-D22E-EF89FDFEC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B3B273D-CC18-8A77-A20E-EC341236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3E2A-3C47-48B1-89DB-8C1BB49B36D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F58A8-7147-5992-54D7-18557BCB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A09AAE4-9AF7-F342-1913-DA84D5BC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2B01-3EA4-4EED-8237-76FB3D5A8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6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7E9220E-8EBF-F16B-342B-05AD08C55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592FFC5-1BD3-3109-FF72-F773DBB66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2F5134-1208-D352-FEAB-3542CAB5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3E2A-3C47-48B1-89DB-8C1BB49B36D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B395C17-BB25-6488-5081-09B9DEBD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B0EEE5D-957D-82A4-555D-2CB93F7B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2B01-3EA4-4EED-8237-76FB3D5A8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80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F88712-7C2F-3BB2-FBA3-AB636052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FB8BD0-9E4E-7B37-3027-154809916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EDF232-510E-2D44-9A51-78B03BD1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3E2A-3C47-48B1-89DB-8C1BB49B36D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5ACC97-3D54-0B3E-13CF-D137C323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1970FA-5B66-7246-E678-FC62C213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2B01-3EA4-4EED-8237-76FB3D5A8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58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62758E-89AE-CEF3-9D08-15381E20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B1A43EE-FC21-20D6-664C-66C4A7165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20C4556-F44B-D715-556F-5CC16726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3E2A-3C47-48B1-89DB-8C1BB49B36D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002BEB7-4DEF-5344-295C-E7FAB53AD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B6764B-0CA0-BAB7-DE8B-B4BEAEF4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2B01-3EA4-4EED-8237-76FB3D5A8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04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C2FEF9-E59A-198B-14A6-62A76885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06A8BF-2D14-024F-344C-AC6408470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988E4D5-1925-CA13-47E5-615E16F86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55AB2BA-1247-3C1F-CCED-4AFF7E5E5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3E2A-3C47-48B1-89DB-8C1BB49B36D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6EBE7E7-0C66-2E29-5D34-ACC81918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161CA4D-A4CC-D79F-CD12-150E1A40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2B01-3EA4-4EED-8237-76FB3D5A8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9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41AD9F-8BE1-4A5E-5049-92D2E344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6C3D147-635D-58C5-2132-EEF895226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E37A448-80F8-9EAA-27F3-3286D2C7E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2058AD7-482A-4D3C-D155-1321F6ED3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BFAFBB1-AFB2-C2C6-69FF-D821999D2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9EC7DD4-73A7-B585-A376-493026F4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3E2A-3C47-48B1-89DB-8C1BB49B36D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1EC8A5E-267E-6EDF-401E-EAF0C2DC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7B0AFAC-4030-C540-4618-4CB1199F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2B01-3EA4-4EED-8237-76FB3D5A8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7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355A89-CE26-80BE-DC1A-9204F7CBA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41A7B0C-CADD-E342-41AC-E602D3FD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3E2A-3C47-48B1-89DB-8C1BB49B36D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C5483E5-E6FA-B5C9-B538-786054AD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FD83CD8-90D4-8B0E-126B-C08A2ED9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2B01-3EA4-4EED-8237-76FB3D5A8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8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C490C21-DFDD-ED8B-AB20-5E2D1EBE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3E2A-3C47-48B1-89DB-8C1BB49B36D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CDA37A7-26CF-60E7-ADD1-CE49CAF0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CFC978D-D428-0DD3-FE3B-53013DEE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2B01-3EA4-4EED-8237-76FB3D5A8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40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DEE7BF-D799-C6D4-3163-A1298FAC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0AD063-F90F-13D9-AE25-E99BB95B5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A0D7C3A-E5B5-7DFA-B9FC-E98FFAF91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421AE36-32CE-D957-8268-F45BC5CF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3E2A-3C47-48B1-89DB-8C1BB49B36D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0AE18F1-C54B-814B-29DE-623E6F09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96FE162-1DBD-1001-6AA9-2D22A53D4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2B01-3EA4-4EED-8237-76FB3D5A8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9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EB02E0-2137-8976-2CF8-06822F55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1BCD1FE-E709-D553-0BF7-D1C2FC733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9B94780-44B4-1387-EF9B-E452EB7D3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ABF8385-3EFF-644E-DAC0-6E3172F16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3E2A-3C47-48B1-89DB-8C1BB49B36D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3BFFE1E-B6E7-92E9-86AF-CA4D5291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4017881-161F-3557-1CC9-4FC17213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2B01-3EA4-4EED-8237-76FB3D5A8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A6868DE-3917-2F39-BF0F-643A536F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E7D2FC-B0EB-2124-5F6E-52C2B56D2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68FBCD8-DCF3-2BFB-3242-43E31595F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43E2A-3C47-48B1-89DB-8C1BB49B36D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00DC65-CA43-570E-13F2-FB479A828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62050B7-B596-D625-E5CF-F0D1DF808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2B01-3EA4-4EED-8237-76FB3D5A8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B8B4FAC-9079-CAAF-17BB-84D93EEF7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9ECE159-FF6D-ADA2-64F1-15B19C33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ja-JP" altLang="en-US" b="1" dirty="0"/>
              <a:t>家族</a:t>
            </a:r>
            <a:r>
              <a:rPr lang="hr-HR" altLang="ja-JP" b="1" dirty="0"/>
              <a:t> </a:t>
            </a:r>
            <a:r>
              <a:rPr lang="hr-HR" altLang="ja-JP" dirty="0"/>
              <a:t>(</a:t>
            </a:r>
            <a:r>
              <a:rPr lang="hr-HR" altLang="ja-JP" dirty="0" err="1"/>
              <a:t>kazoku</a:t>
            </a:r>
            <a:r>
              <a:rPr lang="hr-HR" altLang="ja-JP" dirty="0"/>
              <a:t>) = obitelj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0A4336-9717-786D-C10E-1CE88149A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702" y="1457471"/>
            <a:ext cx="10905066" cy="43939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ja-JP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私の家族は</a:t>
            </a:r>
            <a:r>
              <a:rPr lang="hr-HR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___</a:t>
            </a:r>
            <a:r>
              <a:rPr lang="ja-JP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人家族。</a:t>
            </a:r>
            <a:r>
              <a:rPr lang="hr-HR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Vataši</a:t>
            </a:r>
            <a:r>
              <a:rPr lang="hr-HR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no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kazoku</a:t>
            </a:r>
            <a:r>
              <a:rPr lang="hr-HR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va</a:t>
            </a:r>
            <a:r>
              <a:rPr lang="hr-HR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__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nin</a:t>
            </a:r>
            <a:r>
              <a:rPr lang="hr-HR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kazoku</a:t>
            </a:r>
            <a:r>
              <a:rPr lang="hr-HR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hr-HR" sz="2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Moja obitelj ima __ članova. </a:t>
            </a:r>
            <a:endParaRPr lang="en-GB" sz="3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326F689D-345B-9E07-336A-976A99111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6"/>
          <a:stretch/>
        </p:blipFill>
        <p:spPr>
          <a:xfrm>
            <a:off x="1231134" y="2938927"/>
            <a:ext cx="4721201" cy="34158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2642512-630B-F876-D48A-1C801C946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8"/>
          <a:stretch/>
        </p:blipFill>
        <p:spPr>
          <a:xfrm>
            <a:off x="6030194" y="3054241"/>
            <a:ext cx="5525290" cy="35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6B7FE7E-C4FE-C49D-8922-6CA0B17C1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1451"/>
            <a:ext cx="10743257" cy="604308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8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id="{FE1A0902-A418-C2DB-9249-CD1326BF5DB4}"/>
              </a:ext>
            </a:extLst>
          </p:cNvPr>
          <p:cNvSpPr/>
          <p:nvPr/>
        </p:nvSpPr>
        <p:spPr>
          <a:xfrm>
            <a:off x="1096950" y="484788"/>
            <a:ext cx="4014550" cy="2120828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Slika 2" descr="Slika na kojoj se prikazuje igračka, lutka, isječak crteža, vektorska grafika&#10;&#10;Opis je automatski generiran">
            <a:extLst>
              <a:ext uri="{FF2B5EF4-FFF2-40B4-BE49-F238E27FC236}">
                <a16:creationId xmlns:a16="http://schemas.microsoft.com/office/drawing/2014/main" id="{C853C202-82C6-D8D2-665A-1CB3457FD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16389" r="25000" b="16528"/>
          <a:stretch/>
        </p:blipFill>
        <p:spPr>
          <a:xfrm>
            <a:off x="905521" y="3152120"/>
            <a:ext cx="2380807" cy="322109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6413AED8-0199-55B0-C321-A549CD3ACF96}"/>
              </a:ext>
            </a:extLst>
          </p:cNvPr>
          <p:cNvSpPr txBox="1"/>
          <p:nvPr/>
        </p:nvSpPr>
        <p:spPr>
          <a:xfrm>
            <a:off x="1569276" y="883482"/>
            <a:ext cx="3895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私は母、父、弟がいます。（</a:t>
            </a:r>
            <a:r>
              <a:rPr lang="hr-HR" sz="2000" dirty="0" err="1"/>
              <a:t>Vataši</a:t>
            </a:r>
            <a:r>
              <a:rPr lang="hr-HR" sz="2000" dirty="0"/>
              <a:t> </a:t>
            </a:r>
            <a:r>
              <a:rPr lang="hr-HR" sz="2000" dirty="0" err="1"/>
              <a:t>va</a:t>
            </a:r>
            <a:r>
              <a:rPr lang="hr-HR" sz="2000" dirty="0"/>
              <a:t> </a:t>
            </a:r>
            <a:r>
              <a:rPr lang="hr-HR" sz="2000" dirty="0" err="1"/>
              <a:t>haha</a:t>
            </a:r>
            <a:r>
              <a:rPr lang="hr-HR" sz="2000" dirty="0"/>
              <a:t>, </a:t>
            </a:r>
            <a:r>
              <a:rPr lang="hr-HR" sz="2000" dirty="0" err="1"/>
              <a:t>ćići</a:t>
            </a:r>
            <a:r>
              <a:rPr lang="hr-HR" sz="2000" dirty="0"/>
              <a:t>, </a:t>
            </a:r>
            <a:r>
              <a:rPr lang="hr-HR" sz="2000" dirty="0" err="1"/>
              <a:t>otooto</a:t>
            </a:r>
            <a:r>
              <a:rPr lang="hr-HR" sz="2000" dirty="0"/>
              <a:t> ga </a:t>
            </a:r>
            <a:r>
              <a:rPr lang="hr-HR" sz="2000" dirty="0" err="1"/>
              <a:t>imasu</a:t>
            </a:r>
            <a:r>
              <a:rPr lang="hr-HR" sz="2000" dirty="0"/>
              <a:t>.</a:t>
            </a:r>
            <a:r>
              <a:rPr lang="ja-JP" altLang="en-US" sz="2000" dirty="0"/>
              <a:t>）</a:t>
            </a:r>
            <a:r>
              <a:rPr lang="hr-HR" altLang="ja-JP" sz="2000" dirty="0"/>
              <a:t>=Ja imam mamu, tatu i brata. </a:t>
            </a:r>
            <a:endParaRPr lang="en-GB" sz="2000" dirty="0"/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89DAFB13-99CB-B7AE-BB7A-AEA18AA8556E}"/>
              </a:ext>
            </a:extLst>
          </p:cNvPr>
          <p:cNvSpPr/>
          <p:nvPr/>
        </p:nvSpPr>
        <p:spPr>
          <a:xfrm>
            <a:off x="3262057" y="3333198"/>
            <a:ext cx="2710253" cy="116217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FB90E86-063A-BEC9-4E19-7886291DB702}"/>
              </a:ext>
            </a:extLst>
          </p:cNvPr>
          <p:cNvSpPr txBox="1"/>
          <p:nvPr/>
        </p:nvSpPr>
        <p:spPr>
          <a:xfrm>
            <a:off x="3853703" y="3591118"/>
            <a:ext cx="152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Tko je u tvojoj obitelji?</a:t>
            </a:r>
            <a:endParaRPr lang="en-GB" dirty="0"/>
          </a:p>
        </p:txBody>
      </p:sp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7850CC43-460D-A69F-7D1A-C4D6AE44D0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" r="-744" b="25661"/>
          <a:stretch/>
        </p:blipFill>
        <p:spPr>
          <a:xfrm>
            <a:off x="7098712" y="4132621"/>
            <a:ext cx="5006178" cy="2240591"/>
          </a:xfrm>
          <a:prstGeom prst="rect">
            <a:avLst/>
          </a:prstGeom>
        </p:spPr>
      </p:pic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0CF1D3E1-1AB8-C28F-0D86-DFF9D6A41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01" y="332454"/>
            <a:ext cx="3261833" cy="2899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Slika na kojoj se prikazuje tekst&#10;&#10;Opis je automatski generiran">
            <a:extLst>
              <a:ext uri="{FF2B5EF4-FFF2-40B4-BE49-F238E27FC236}">
                <a16:creationId xmlns:a16="http://schemas.microsoft.com/office/drawing/2014/main" id="{4FAC89E5-50C6-D352-EB56-F6F032F04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894" y="1100832"/>
            <a:ext cx="3476471" cy="2605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5A3E65EE-1DE6-3CD2-AA76-AA2806CB103E}"/>
              </a:ext>
            </a:extLst>
          </p:cNvPr>
          <p:cNvSpPr txBox="1"/>
          <p:nvPr/>
        </p:nvSpPr>
        <p:spPr>
          <a:xfrm>
            <a:off x="3243142" y="5242003"/>
            <a:ext cx="357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私は○○がいます。</a:t>
            </a:r>
            <a:r>
              <a:rPr lang="hr-HR" dirty="0"/>
              <a:t>(</a:t>
            </a:r>
            <a:r>
              <a:rPr lang="hr-HR" dirty="0" err="1"/>
              <a:t>Vataši</a:t>
            </a:r>
            <a:r>
              <a:rPr lang="hr-HR" dirty="0"/>
              <a:t> </a:t>
            </a:r>
            <a:r>
              <a:rPr lang="hr-HR" dirty="0" err="1"/>
              <a:t>va</a:t>
            </a:r>
            <a:r>
              <a:rPr lang="hr-HR" dirty="0"/>
              <a:t> ____ ga </a:t>
            </a:r>
            <a:r>
              <a:rPr lang="hr-HR" dirty="0" err="1"/>
              <a:t>imasu</a:t>
            </a:r>
            <a:r>
              <a:rPr lang="hr-HR" dirty="0"/>
              <a:t>.)</a:t>
            </a:r>
            <a:r>
              <a:rPr lang="ja-JP" altLang="en-US" dirty="0"/>
              <a:t>　</a:t>
            </a:r>
            <a:r>
              <a:rPr lang="hr-HR" altLang="ja-JP" dirty="0"/>
              <a:t>=Imam ___.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88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297B28-8EFC-2FD0-74D9-BB84D496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17" y="181067"/>
            <a:ext cx="10905066" cy="1135737"/>
          </a:xfrm>
        </p:spPr>
        <p:txBody>
          <a:bodyPr>
            <a:normAutofit/>
          </a:bodyPr>
          <a:lstStyle/>
          <a:p>
            <a:r>
              <a:rPr lang="ja-JP" altLang="en-US" b="1" dirty="0"/>
              <a:t>動物</a:t>
            </a:r>
            <a:r>
              <a:rPr lang="hr-HR" altLang="ja-JP" b="1" dirty="0"/>
              <a:t> </a:t>
            </a:r>
            <a:r>
              <a:rPr lang="hr-HR" altLang="ja-JP" dirty="0"/>
              <a:t>(</a:t>
            </a:r>
            <a:r>
              <a:rPr lang="hr-HR" altLang="ja-JP" dirty="0" err="1"/>
              <a:t>doobutsu</a:t>
            </a:r>
            <a:r>
              <a:rPr lang="hr-HR" altLang="ja-JP" dirty="0"/>
              <a:t>) = životinje</a:t>
            </a:r>
            <a:endParaRPr lang="en-GB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01A81CC1-90B4-BCC7-AB8D-5624E21D6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8" t="33473" r="8147" b="20278"/>
          <a:stretch/>
        </p:blipFill>
        <p:spPr>
          <a:xfrm>
            <a:off x="223451" y="1197506"/>
            <a:ext cx="2038004" cy="1885153"/>
          </a:xfrm>
          <a:prstGeom prst="rect">
            <a:avLst/>
          </a:prstGeom>
        </p:spPr>
      </p:pic>
      <p:pic>
        <p:nvPicPr>
          <p:cNvPr id="11" name="Slika 10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61E47FD9-96E9-8914-7A8D-FAE61944BE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r="10556"/>
          <a:stretch/>
        </p:blipFill>
        <p:spPr>
          <a:xfrm>
            <a:off x="478708" y="3692439"/>
            <a:ext cx="1644888" cy="201758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700F8E99-23AE-BD45-8DF7-D3314EA3A178}"/>
              </a:ext>
            </a:extLst>
          </p:cNvPr>
          <p:cNvSpPr txBox="1"/>
          <p:nvPr/>
        </p:nvSpPr>
        <p:spPr>
          <a:xfrm>
            <a:off x="606803" y="5720264"/>
            <a:ext cx="192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neko = mačka</a:t>
            </a:r>
            <a:endParaRPr lang="en-GB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9165A1DB-9AF8-7205-8252-6BB289243EC7}"/>
              </a:ext>
            </a:extLst>
          </p:cNvPr>
          <p:cNvSpPr txBox="1"/>
          <p:nvPr/>
        </p:nvSpPr>
        <p:spPr>
          <a:xfrm>
            <a:off x="664790" y="3230215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inu = pas</a:t>
            </a:r>
            <a:endParaRPr lang="en-GB" dirty="0"/>
          </a:p>
        </p:txBody>
      </p:sp>
      <p:pic>
        <p:nvPicPr>
          <p:cNvPr id="18" name="Slika 17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4CC3B1BF-2544-388D-D9E8-9E279F0B4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48" y="534729"/>
            <a:ext cx="1885950" cy="2337159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0FDDED91-B041-0451-6921-6332A7B30592}"/>
              </a:ext>
            </a:extLst>
          </p:cNvPr>
          <p:cNvSpPr txBox="1"/>
          <p:nvPr/>
        </p:nvSpPr>
        <p:spPr>
          <a:xfrm>
            <a:off x="6791450" y="2967274"/>
            <a:ext cx="206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kuma = medvjed</a:t>
            </a:r>
            <a:endParaRPr lang="en-GB" dirty="0"/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80BFA7CD-EB66-73B3-6198-01E375848C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1" r="22557"/>
          <a:stretch/>
        </p:blipFill>
        <p:spPr>
          <a:xfrm>
            <a:off x="10701965" y="3116864"/>
            <a:ext cx="1363202" cy="2532832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73CFEE7F-8433-C35E-6DA2-8F36B77B88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20555" r="10914" b="19201"/>
          <a:stretch/>
        </p:blipFill>
        <p:spPr>
          <a:xfrm>
            <a:off x="2433744" y="4558569"/>
            <a:ext cx="2462038" cy="1858475"/>
          </a:xfrm>
          <a:prstGeom prst="rect">
            <a:avLst/>
          </a:prstGeom>
        </p:spPr>
      </p:pic>
      <p:pic>
        <p:nvPicPr>
          <p:cNvPr id="25" name="Slika 2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BC84088B-4370-217E-B1A6-3D77EBF335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r="10202"/>
          <a:stretch/>
        </p:blipFill>
        <p:spPr>
          <a:xfrm>
            <a:off x="8867502" y="4106955"/>
            <a:ext cx="1755548" cy="2269553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7118CC79-E583-8B70-80A7-930C68708E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t="12639" r="6805" b="6631"/>
          <a:stretch/>
        </p:blipFill>
        <p:spPr>
          <a:xfrm>
            <a:off x="6933789" y="4117614"/>
            <a:ext cx="1755548" cy="1656407"/>
          </a:xfrm>
          <a:prstGeom prst="rect">
            <a:avLst/>
          </a:prstGeom>
        </p:spPr>
      </p:pic>
      <p:pic>
        <p:nvPicPr>
          <p:cNvPr id="29" name="Slika 28" descr="Slika na kojoj se prikazuje tekst&#10;&#10;Opis je automatski generiran">
            <a:extLst>
              <a:ext uri="{FF2B5EF4-FFF2-40B4-BE49-F238E27FC236}">
                <a16:creationId xmlns:a16="http://schemas.microsoft.com/office/drawing/2014/main" id="{5E04C140-5006-3A81-D793-2E43716655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13" y="1517933"/>
            <a:ext cx="1466741" cy="2007119"/>
          </a:xfrm>
          <a:prstGeom prst="rect">
            <a:avLst/>
          </a:prstGeom>
        </p:spPr>
      </p:pic>
      <p:pic>
        <p:nvPicPr>
          <p:cNvPr id="31" name="Slika 30" descr="Slika na kojoj se prikazuje isječak crteža, vektorska grafika&#10;&#10;Opis je automatski generiran">
            <a:extLst>
              <a:ext uri="{FF2B5EF4-FFF2-40B4-BE49-F238E27FC236}">
                <a16:creationId xmlns:a16="http://schemas.microsoft.com/office/drawing/2014/main" id="{17C6A377-072D-BEF9-9A3D-641A24E4DF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77" y="3657151"/>
            <a:ext cx="1688111" cy="2215429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9B943A70-89B6-93E6-F19C-340BF923A5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277" y="104212"/>
            <a:ext cx="1576606" cy="1485458"/>
          </a:xfrm>
          <a:prstGeom prst="rect">
            <a:avLst/>
          </a:prstGeom>
        </p:spPr>
      </p:pic>
      <p:pic>
        <p:nvPicPr>
          <p:cNvPr id="35" name="Slika 34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EBE929B2-DFF7-0536-ACDD-A67B1239AE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046" y="2238057"/>
            <a:ext cx="2038004" cy="1423207"/>
          </a:xfrm>
          <a:prstGeom prst="rect">
            <a:avLst/>
          </a:prstGeom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id="{123C505D-B16A-1AE3-B932-D2474D41A4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54" y="1561392"/>
            <a:ext cx="1865376" cy="1865376"/>
          </a:xfrm>
          <a:prstGeom prst="rect">
            <a:avLst/>
          </a:prstGeom>
        </p:spPr>
      </p:pic>
      <p:sp>
        <p:nvSpPr>
          <p:cNvPr id="38" name="TekstniOkvir 37">
            <a:extLst>
              <a:ext uri="{FF2B5EF4-FFF2-40B4-BE49-F238E27FC236}">
                <a16:creationId xmlns:a16="http://schemas.microsoft.com/office/drawing/2014/main" id="{EB4E14A5-9722-580F-3203-D823EB453468}"/>
              </a:ext>
            </a:extLst>
          </p:cNvPr>
          <p:cNvSpPr txBox="1"/>
          <p:nvPr/>
        </p:nvSpPr>
        <p:spPr>
          <a:xfrm>
            <a:off x="3033357" y="6381368"/>
            <a:ext cx="23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uši = krava</a:t>
            </a:r>
            <a:endParaRPr lang="en-GB" dirty="0"/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B4D86019-7B1B-E3DA-A580-F208B1233870}"/>
              </a:ext>
            </a:extLst>
          </p:cNvPr>
          <p:cNvSpPr txBox="1"/>
          <p:nvPr/>
        </p:nvSpPr>
        <p:spPr>
          <a:xfrm>
            <a:off x="2619743" y="3623336"/>
            <a:ext cx="244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hitsuđi</a:t>
            </a:r>
            <a:r>
              <a:rPr lang="hr-HR" dirty="0"/>
              <a:t> = ovca</a:t>
            </a:r>
            <a:endParaRPr lang="en-GB" dirty="0"/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id="{85580828-460D-8B39-8E9C-C80F2B3EA683}"/>
              </a:ext>
            </a:extLst>
          </p:cNvPr>
          <p:cNvSpPr txBox="1"/>
          <p:nvPr/>
        </p:nvSpPr>
        <p:spPr>
          <a:xfrm>
            <a:off x="4907654" y="5967806"/>
            <a:ext cx="212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nivatori</a:t>
            </a:r>
            <a:r>
              <a:rPr lang="hr-HR" dirty="0"/>
              <a:t> = kokoš</a:t>
            </a:r>
            <a:endParaRPr lang="en-GB" dirty="0"/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0995284B-97DD-0128-AF12-E115CEA88359}"/>
              </a:ext>
            </a:extLst>
          </p:cNvPr>
          <p:cNvSpPr txBox="1"/>
          <p:nvPr/>
        </p:nvSpPr>
        <p:spPr>
          <a:xfrm>
            <a:off x="9953594" y="1616756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tori = ptica</a:t>
            </a:r>
            <a:endParaRPr lang="en-GB" dirty="0"/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1E991661-8BEE-6272-0620-AB3B7B853B4B}"/>
              </a:ext>
            </a:extLst>
          </p:cNvPr>
          <p:cNvSpPr txBox="1"/>
          <p:nvPr/>
        </p:nvSpPr>
        <p:spPr>
          <a:xfrm>
            <a:off x="9075820" y="3664678"/>
            <a:ext cx="175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kame = kornjača</a:t>
            </a:r>
            <a:endParaRPr lang="en-GB" dirty="0"/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A27EF642-961B-1997-0A1B-A404166C0C4B}"/>
              </a:ext>
            </a:extLst>
          </p:cNvPr>
          <p:cNvSpPr txBox="1"/>
          <p:nvPr/>
        </p:nvSpPr>
        <p:spPr>
          <a:xfrm>
            <a:off x="7133378" y="5807390"/>
            <a:ext cx="212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buta = svinja</a:t>
            </a:r>
            <a:endParaRPr lang="en-GB" dirty="0"/>
          </a:p>
        </p:txBody>
      </p:sp>
      <p:sp>
        <p:nvSpPr>
          <p:cNvPr id="44" name="TekstniOkvir 43">
            <a:extLst>
              <a:ext uri="{FF2B5EF4-FFF2-40B4-BE49-F238E27FC236}">
                <a16:creationId xmlns:a16="http://schemas.microsoft.com/office/drawing/2014/main" id="{17B90C6E-6DAF-2EEC-BD2C-4610213F12DE}"/>
              </a:ext>
            </a:extLst>
          </p:cNvPr>
          <p:cNvSpPr txBox="1"/>
          <p:nvPr/>
        </p:nvSpPr>
        <p:spPr>
          <a:xfrm>
            <a:off x="9092679" y="6332517"/>
            <a:ext cx="222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uma = konj</a:t>
            </a:r>
            <a:endParaRPr lang="en-GB" dirty="0"/>
          </a:p>
        </p:txBody>
      </p:sp>
      <p:sp>
        <p:nvSpPr>
          <p:cNvPr id="45" name="TekstniOkvir 44">
            <a:extLst>
              <a:ext uri="{FF2B5EF4-FFF2-40B4-BE49-F238E27FC236}">
                <a16:creationId xmlns:a16="http://schemas.microsoft.com/office/drawing/2014/main" id="{538F8DBD-98B5-754C-F5A1-49ED669BE507}"/>
              </a:ext>
            </a:extLst>
          </p:cNvPr>
          <p:cNvSpPr txBox="1"/>
          <p:nvPr/>
        </p:nvSpPr>
        <p:spPr>
          <a:xfrm>
            <a:off x="10807199" y="5648153"/>
            <a:ext cx="158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usagi</a:t>
            </a:r>
            <a:r>
              <a:rPr lang="hr-HR" dirty="0"/>
              <a:t> = zec</a:t>
            </a:r>
            <a:endParaRPr lang="en-GB" dirty="0"/>
          </a:p>
        </p:txBody>
      </p:sp>
      <p:sp>
        <p:nvSpPr>
          <p:cNvPr id="46" name="TekstniOkvir 45">
            <a:extLst>
              <a:ext uri="{FF2B5EF4-FFF2-40B4-BE49-F238E27FC236}">
                <a16:creationId xmlns:a16="http://schemas.microsoft.com/office/drawing/2014/main" id="{DD8B283A-5473-73AB-40C2-AD519FA07439}"/>
              </a:ext>
            </a:extLst>
          </p:cNvPr>
          <p:cNvSpPr txBox="1"/>
          <p:nvPr/>
        </p:nvSpPr>
        <p:spPr>
          <a:xfrm>
            <a:off x="4655481" y="3143641"/>
            <a:ext cx="244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giniipiggu</a:t>
            </a:r>
            <a:r>
              <a:rPr lang="hr-HR" dirty="0"/>
              <a:t> = zamorac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08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79795E1-4AFD-F0F2-55A8-0C7012D9E9A0}"/>
              </a:ext>
            </a:extLst>
          </p:cNvPr>
          <p:cNvSpPr txBox="1"/>
          <p:nvPr/>
        </p:nvSpPr>
        <p:spPr>
          <a:xfrm>
            <a:off x="7318853" y="5309601"/>
            <a:ext cx="321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/>
              <a:t>○○がいます。</a:t>
            </a:r>
            <a:r>
              <a:rPr lang="hr-HR" altLang="ja-JP" sz="1800" dirty="0"/>
              <a:t>(___ga </a:t>
            </a:r>
            <a:r>
              <a:rPr lang="hr-HR" altLang="ja-JP" sz="1800" dirty="0" err="1"/>
              <a:t>imasu</a:t>
            </a:r>
            <a:r>
              <a:rPr lang="hr-HR" altLang="ja-JP" sz="1800" dirty="0"/>
              <a:t>.) = Imam ____. </a:t>
            </a:r>
            <a:endParaRPr lang="en-GB" sz="1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6F2955C-5FC0-3FA9-FD3B-CA1A8915E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718676"/>
            <a:ext cx="3212144" cy="4348749"/>
          </a:xfrm>
          <a:prstGeom prst="rect">
            <a:avLst/>
          </a:prstGeom>
        </p:spPr>
      </p:pic>
      <p:sp>
        <p:nvSpPr>
          <p:cNvPr id="4" name="Oblačić za govor: ovalni 3">
            <a:extLst>
              <a:ext uri="{FF2B5EF4-FFF2-40B4-BE49-F238E27FC236}">
                <a16:creationId xmlns:a16="http://schemas.microsoft.com/office/drawing/2014/main" id="{FF1937FD-FAB1-A217-87EA-52520F42AC8C}"/>
              </a:ext>
            </a:extLst>
          </p:cNvPr>
          <p:cNvSpPr/>
          <p:nvPr/>
        </p:nvSpPr>
        <p:spPr>
          <a:xfrm>
            <a:off x="5462544" y="350667"/>
            <a:ext cx="2971800" cy="1762125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F9B1EAF-2E61-AA76-9F9E-C2D74CC34854}"/>
              </a:ext>
            </a:extLst>
          </p:cNvPr>
          <p:cNvSpPr txBox="1"/>
          <p:nvPr/>
        </p:nvSpPr>
        <p:spPr>
          <a:xfrm>
            <a:off x="6096000" y="770064"/>
            <a:ext cx="1805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犬がいます。</a:t>
            </a:r>
            <a:r>
              <a:rPr lang="hr-HR" altLang="ja-JP" dirty="0"/>
              <a:t>(Inu ga </a:t>
            </a:r>
            <a:r>
              <a:rPr lang="hr-HR" altLang="ja-JP" dirty="0" err="1"/>
              <a:t>imasu</a:t>
            </a:r>
            <a:r>
              <a:rPr lang="hr-HR" altLang="ja-JP" dirty="0"/>
              <a:t>.) = Imam psa.</a:t>
            </a:r>
            <a:endParaRPr lang="en-GB" dirty="0"/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49C0B0E9-168B-058E-EDA3-804CAFD7501A}"/>
              </a:ext>
            </a:extLst>
          </p:cNvPr>
          <p:cNvSpPr/>
          <p:nvPr/>
        </p:nvSpPr>
        <p:spPr>
          <a:xfrm>
            <a:off x="6356412" y="3071674"/>
            <a:ext cx="1731145" cy="1074198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4E1D5E0-2837-BB66-07B0-333089483CBA}"/>
              </a:ext>
            </a:extLst>
          </p:cNvPr>
          <p:cNvSpPr txBox="1"/>
          <p:nvPr/>
        </p:nvSpPr>
        <p:spPr>
          <a:xfrm>
            <a:off x="6862996" y="3424107"/>
            <a:ext cx="157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 ti?</a:t>
            </a:r>
            <a:endParaRPr lang="en-GB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F2D5B80-C6C1-0A20-DA47-7AC753ADB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46" y="1033787"/>
            <a:ext cx="3112085" cy="31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3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37D1B72-0AB1-A008-787F-C65FD005B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340" y="643467"/>
            <a:ext cx="6035320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35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Temeljno</Template>
  <TotalTime>162</TotalTime>
  <Words>167</Words>
  <Application>Microsoft Office PowerPoint</Application>
  <PresentationFormat>Široki zaslon</PresentationFormat>
  <Paragraphs>22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Tema sustava Office</vt:lpstr>
      <vt:lpstr>PowerPoint prezentacija</vt:lpstr>
      <vt:lpstr>家族 (kazoku) = obitelj</vt:lpstr>
      <vt:lpstr>PowerPoint prezentacija</vt:lpstr>
      <vt:lpstr>PowerPoint prezentacija</vt:lpstr>
      <vt:lpstr>動物 (doobutsu) = životinje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EMA LOVREK</dc:creator>
  <cp:lastModifiedBy>EMA LOVREK</cp:lastModifiedBy>
  <cp:revision>1</cp:revision>
  <dcterms:created xsi:type="dcterms:W3CDTF">2022-09-29T18:26:22Z</dcterms:created>
  <dcterms:modified xsi:type="dcterms:W3CDTF">2022-09-29T21:08:36Z</dcterms:modified>
</cp:coreProperties>
</file>